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4" r:id="rId3"/>
    <p:sldId id="257" r:id="rId4"/>
    <p:sldId id="263" r:id="rId5"/>
    <p:sldId id="258" r:id="rId6"/>
    <p:sldId id="266" r:id="rId7"/>
    <p:sldId id="264" r:id="rId8"/>
    <p:sldId id="268" r:id="rId9"/>
    <p:sldId id="259" r:id="rId10"/>
    <p:sldId id="260" r:id="rId11"/>
    <p:sldId id="275" r:id="rId12"/>
    <p:sldId id="267" r:id="rId13"/>
    <p:sldId id="261" r:id="rId14"/>
    <p:sldId id="273" r:id="rId15"/>
    <p:sldId id="272" r:id="rId16"/>
    <p:sldId id="270" r:id="rId17"/>
    <p:sldId id="269" r:id="rId18"/>
    <p:sldId id="262" r:id="rId19"/>
    <p:sldId id="271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0AD9-1E64-4B7F-8735-20EF1977A3D6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1C5AF-ACB0-48AD-AFD8-8EBF2B713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7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We had</a:t>
            </a:r>
            <a:r>
              <a:rPr lang="en-US" baseline="0" dirty="0" smtClean="0"/>
              <a:t> the children try different foods and recipes.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food group had a certain routine that we followed including exercise, reading a book, following a recipe, and cool down.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Display concept map.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Students were always within sight of the concept map.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Journals were available to students every day in a neat and orderly fashion.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Displays of student work were evident throughout the room and within the food journals.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Photographs of students working were taken frequently and shared with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57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Learning</a:t>
            </a:r>
            <a:r>
              <a:rPr lang="en-US" baseline="0" dirty="0" smtClean="0"/>
              <a:t> goals were managed through a concept map.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met the following state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Pretest was given so we would know what</a:t>
            </a:r>
            <a:r>
              <a:rPr lang="en-US" baseline="0" dirty="0" smtClean="0"/>
              <a:t> information needs to be learned.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These bookmarks were used throughout the unit to help students understand key vocabulary words and use them in their writing.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Critical thinking was necessary to listen to clues from each food group and identify the food being disguised.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Students</a:t>
            </a:r>
            <a:r>
              <a:rPr lang="en-US" baseline="0" dirty="0" smtClean="0"/>
              <a:t> were reminded daily of the importance of exercise by going outside every day and recording their exercise in their exercise logs.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were made more aware of their nutritional habits by keeping a daily food journal.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 each component of </a:t>
            </a:r>
            <a:r>
              <a:rPr lang="en-US" baseline="0" dirty="0" err="1" smtClean="0"/>
              <a:t>MyPlate</a:t>
            </a:r>
            <a:r>
              <a:rPr lang="en-US" baseline="0" dirty="0" smtClean="0"/>
              <a:t> was introduced, students had the opportunity to try food items within the component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Children need to know fractions to be able to follow recipes in real life.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kept copies of recipes in their food journal folders.</a:t>
            </a:r>
            <a:endParaRPr lang="en-US" dirty="0" smtClean="0"/>
          </a:p>
          <a:p>
            <a:pPr marL="228600" indent="-228600">
              <a:buAutoNum type="arabicPeriod" startAt="4"/>
            </a:pPr>
            <a:r>
              <a:rPr lang="en-US" dirty="0" smtClean="0"/>
              <a:t>Look in circulars</a:t>
            </a:r>
            <a:r>
              <a:rPr lang="en-US" baseline="0" dirty="0" smtClean="0"/>
              <a:t> and cut out pictures of each food group.</a:t>
            </a:r>
          </a:p>
          <a:p>
            <a:pPr marL="228600" indent="-228600">
              <a:buAutoNum type="arabicPeriod" startAt="4"/>
            </a:pPr>
            <a:r>
              <a:rPr lang="en-US" baseline="0" dirty="0" smtClean="0"/>
              <a:t>Children could identify healthy and unhealthy foods by reading the labels.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Students created</a:t>
            </a:r>
            <a:r>
              <a:rPr lang="en-US" baseline="0" dirty="0" smtClean="0"/>
              <a:t> a nutrition poster which included facts about the food groups and a face made out of a healthy meal.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5AF-ACB0-48AD-AFD8-8EBF2B7134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01D5-88C0-4538-8330-DE325422D0AC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9CEE-6E13-4D96-B723-F131B9A8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slefreeclipart.com/clipart_bodyparts/images/brain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1588"/>
            <a:ext cx="9137650" cy="6856413"/>
            <a:chOff x="0" y="-1"/>
            <a:chExt cx="5756" cy="4319"/>
          </a:xfrm>
        </p:grpSpPr>
        <p:pic>
          <p:nvPicPr>
            <p:cNvPr id="5" name="Picture 7" descr="healthyfoods"/>
            <p:cNvPicPr>
              <a:picLocks noChangeAspect="1" noChangeArrowheads="1"/>
            </p:cNvPicPr>
            <p:nvPr/>
          </p:nvPicPr>
          <p:blipFill>
            <a:blip r:embed="rId2" cstate="print"/>
            <a:srcRect l="3793" r="7349"/>
            <a:stretch>
              <a:fillRect/>
            </a:stretch>
          </p:blipFill>
          <p:spPr bwMode="auto">
            <a:xfrm>
              <a:off x="0" y="0"/>
              <a:ext cx="5756" cy="43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5400000">
              <a:off x="-1925" y="1924"/>
              <a:ext cx="4081" cy="23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Photo courtesy of National Cancer Institute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6096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9000" dirty="0" smtClean="0">
                <a:latin typeface="Kristen ITC" pitchFamily="66" charset="0"/>
              </a:rPr>
              <a:t>Nutrition</a:t>
            </a:r>
            <a:endParaRPr lang="en-US" sz="9000" dirty="0"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Kristen ITC" pitchFamily="66" charset="0"/>
              </a:rPr>
              <a:t>A Presentation by Jessica Frank, Maria </a:t>
            </a:r>
            <a:r>
              <a:rPr lang="en-US" dirty="0" err="1" smtClean="0">
                <a:solidFill>
                  <a:schemeClr val="tx1"/>
                </a:solidFill>
                <a:latin typeface="Kristen ITC" pitchFamily="66" charset="0"/>
              </a:rPr>
              <a:t>Fratangelo</a:t>
            </a:r>
            <a:r>
              <a:rPr lang="en-US" dirty="0" smtClean="0">
                <a:solidFill>
                  <a:schemeClr val="tx1"/>
                </a:solidFill>
                <a:latin typeface="Kristen ITC" pitchFamily="66" charset="0"/>
              </a:rPr>
              <a:t>, and </a:t>
            </a:r>
            <a:r>
              <a:rPr lang="en-US" dirty="0" err="1" smtClean="0">
                <a:solidFill>
                  <a:schemeClr val="tx1"/>
                </a:solidFill>
                <a:latin typeface="Kristen ITC" pitchFamily="66" charset="0"/>
              </a:rPr>
              <a:t>Tejhra</a:t>
            </a:r>
            <a:r>
              <a:rPr lang="en-US" dirty="0" smtClean="0">
                <a:solidFill>
                  <a:schemeClr val="tx1"/>
                </a:solidFill>
                <a:latin typeface="Kristen ITC" pitchFamily="66" charset="0"/>
              </a:rPr>
              <a:t> White</a:t>
            </a:r>
            <a:endParaRPr lang="en-US" dirty="0">
              <a:solidFill>
                <a:schemeClr val="tx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Four:  Teaching for Mastery of Skills, Content, and Concepts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Kristen ITC" pitchFamily="66" charset="0"/>
              </a:rPr>
              <a:t>Pretest</a:t>
            </a:r>
          </a:p>
          <a:p>
            <a:pPr>
              <a:buNone/>
            </a:pP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Food bookmark</a:t>
            </a:r>
          </a:p>
          <a:p>
            <a:endParaRPr lang="en-US" dirty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PowerPoint presentations of each component of My Plate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Who am I?</a:t>
            </a:r>
            <a:endParaRPr lang="en-US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Pretest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Name 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Date ___________________________________________________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Circle the foods you like to eat.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makes food healthy</a:t>
            </a:r>
            <a:r>
              <a:rPr lang="en-US" dirty="0" smtClean="0"/>
              <a:t>?</a:t>
            </a:r>
            <a:r>
              <a:rPr lang="en-US" dirty="0"/>
              <a:t> 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 </a:t>
            </a:r>
            <a:r>
              <a:rPr lang="en-US" dirty="0"/>
              <a:t>at these food items.  Circle the healthy foods.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23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95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:\2012-05-15 AU Courses\AU Courses 17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"/>
            <a:ext cx="39909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:\2012-05-15 AU Courses\AU Courses 17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16610" cy="284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:\2012-05-15 AU Courses\AU Courses 15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7927"/>
            <a:ext cx="3657600" cy="258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2012-05-15 AU Courses\AU Courses 15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762375" cy="28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44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Five:  Teaching for Extension and Application of Knowledge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209800"/>
            <a:ext cx="8153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Movement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Food journals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Tastings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Recipes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Food group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 hunts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aseline="0" dirty="0" smtClean="0"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Reading food labels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799"/>
            <a:ext cx="3962400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H:\2012-05-15 AU Courses\AU Courses 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50227"/>
            <a:ext cx="38862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2012-05-15 AU Courses\AU Courses 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49"/>
            <a:ext cx="3863837" cy="329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2012-05-15 AU Courses\AU Courses 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0227"/>
            <a:ext cx="3863837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:\2012-05-15 AU Courses\AU Courses 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0418"/>
            <a:ext cx="4876800" cy="257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2012-05-15 AU Courses\AU Courses 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18"/>
            <a:ext cx="3124200" cy="5964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2012-05-15 AU Courses\AU Courses 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99" y="3048000"/>
            <a:ext cx="4858001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4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2012-05-15 AU Courses\AU Courses 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1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2012-05-15 AU Courses\AU Courses 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657601" cy="257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 descr="H:\2012-05-15 AU Courses\AU Courses 17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51896"/>
            <a:ext cx="4016237" cy="261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4845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:\2012-05-15 AU Courses\AU Courses 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3863837" cy="2998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26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Six:  Evaluating Learning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Nutrition Poster</a:t>
            </a:r>
          </a:p>
          <a:p>
            <a:pPr lvl="1"/>
            <a:r>
              <a:rPr lang="en-US" dirty="0" smtClean="0">
                <a:latin typeface="Kristen ITC" pitchFamily="66" charset="0"/>
              </a:rPr>
              <a:t>Completed a food group hunt to make My Plate</a:t>
            </a:r>
          </a:p>
          <a:p>
            <a:pPr lvl="1"/>
            <a:r>
              <a:rPr lang="en-US" dirty="0" smtClean="0">
                <a:latin typeface="Kristen ITC" pitchFamily="66" charset="0"/>
              </a:rPr>
              <a:t>Made “My Food Face” using fruits, vegetables, and cheeses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:\2012-05-15 AU Courses\AU Courses 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" y="76200"/>
            <a:ext cx="3863837" cy="393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2012-05-15 AU Courses\AU Courses 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63837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2012-05-15 AU Courses\AU Courses 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3978"/>
            <a:ext cx="3657600" cy="2430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:\2012-05-15 AU Courses\AU Courses 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276600"/>
            <a:ext cx="3863837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43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Standards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en-US" dirty="0" smtClean="0">
                <a:latin typeface="Kristen ITC" pitchFamily="66" charset="0"/>
              </a:rPr>
              <a:t>Math</a:t>
            </a:r>
            <a:endParaRPr lang="en-US" dirty="0">
              <a:latin typeface="Kristen ITC" pitchFamily="66" charset="0"/>
            </a:endParaRPr>
          </a:p>
          <a:p>
            <a:pPr lvl="1"/>
            <a:r>
              <a:rPr lang="en-US" dirty="0">
                <a:latin typeface="Kristen ITC" pitchFamily="66" charset="0"/>
              </a:rPr>
              <a:t>2.6.A.2.a Read, write, and represent fractions as parts of a single region using symbols or models with denominators of 2, 3, or 4</a:t>
            </a:r>
          </a:p>
          <a:p>
            <a:pPr fontAlgn="t"/>
            <a:r>
              <a:rPr lang="en-US" dirty="0">
                <a:latin typeface="Kristen ITC" pitchFamily="66" charset="0"/>
              </a:rPr>
              <a:t>Science</a:t>
            </a:r>
          </a:p>
          <a:p>
            <a:pPr lvl="1"/>
            <a:r>
              <a:rPr lang="en-US" dirty="0" smtClean="0">
                <a:latin typeface="Kristen ITC" pitchFamily="66" charset="0"/>
              </a:rPr>
              <a:t>2.6.E.2.a</a:t>
            </a:r>
            <a:r>
              <a:rPr lang="en-US" dirty="0">
                <a:latin typeface="Kristen ITC" pitchFamily="66" charset="0"/>
              </a:rPr>
              <a:t>. Discuss the importance of physical fitness and what it means to each individual.</a:t>
            </a:r>
          </a:p>
          <a:p>
            <a:pPr lvl="1"/>
            <a:r>
              <a:rPr lang="en-US" dirty="0">
                <a:latin typeface="Kristen ITC" pitchFamily="66" charset="0"/>
              </a:rPr>
              <a:t>2.6.F.1.a. Classify foods into groups according to </a:t>
            </a:r>
            <a:r>
              <a:rPr lang="en-US" i="1" dirty="0">
                <a:latin typeface="Kristen ITC" pitchFamily="66" charset="0"/>
              </a:rPr>
              <a:t>My Plate</a:t>
            </a:r>
            <a:r>
              <a:rPr lang="en-US" dirty="0">
                <a:latin typeface="Kristen ITC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96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:\2012-05-15 AU Courses\AU Courses 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2012-05-15 AU Courses\AU Courses 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72" y="637310"/>
            <a:ext cx="3863837" cy="527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2012-05-15 AU Courses\AU Courses 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6764"/>
            <a:ext cx="3863837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02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:\2012-05-15 AU Courses\AU Courses 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814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2012-05-15 AU Courses\AU Courses 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624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00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:\2012-05-15 AU Courses\AU Courses 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627119" cy="2888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2012-05-15 AU Courses\AU Courses 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76200"/>
            <a:ext cx="1676400" cy="2901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2012-05-15 AU Courses\AU Courses 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64" y="79330"/>
            <a:ext cx="1447800" cy="288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2012-05-15 AU Courses\AU Courses 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83126"/>
            <a:ext cx="1524000" cy="2894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:\2012-05-15 AU Courses\AU Courses 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27" y="83126"/>
            <a:ext cx="1779519" cy="289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:\2012-05-15 AU Courses\AU Courses 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1627119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:\2012-05-15 AU Courses\AU Courses 2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45" y="3505200"/>
            <a:ext cx="1699856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:\2012-05-15 AU Courses\AU Courses 2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65" y="3505200"/>
            <a:ext cx="1447799" cy="2611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:\2012-05-15 AU Courses\AU Courses 2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505200"/>
            <a:ext cx="1524000" cy="2611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:\2012-05-15 AU Courses\AU Courses 2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27" y="3505200"/>
            <a:ext cx="1779519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7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One: Setting the Emotional Climate for Learning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Food is motivational!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Routines were established.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A concept map was used to keep children focused.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Each student received a food journal, which included a copy of the concept map. </a:t>
            </a:r>
          </a:p>
          <a:p>
            <a:pPr marL="0" indent="0">
              <a:buNone/>
            </a:pPr>
            <a:r>
              <a:rPr lang="en-US" dirty="0" smtClean="0">
                <a:latin typeface="Kristen ITC" pitchFamily="66" charset="0"/>
              </a:rPr>
              <a:t> </a:t>
            </a:r>
          </a:p>
          <a:p>
            <a:r>
              <a:rPr lang="en-US" dirty="0" smtClean="0">
                <a:latin typeface="Kristen ITC" pitchFamily="66" charset="0"/>
              </a:rPr>
              <a:t>A “Healthy Living” PowerPoint presentation was shown at the start of the unit.  This included pictures of celebrities and athletes exercising.  </a:t>
            </a:r>
          </a:p>
          <a:p>
            <a:endParaRPr lang="en-US" dirty="0">
              <a:latin typeface="Kristen ITC" pitchFamily="66" charset="0"/>
            </a:endParaRPr>
          </a:p>
        </p:txBody>
      </p:sp>
      <p:pic>
        <p:nvPicPr>
          <p:cNvPr id="6146" name="Picture 2" descr="brai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7620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2012-05-15 AU Courses\AU Courses 1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853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Two:  Creating the Physical Learning Environment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Concept map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Journals</a:t>
            </a:r>
          </a:p>
          <a:p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Student displays</a:t>
            </a:r>
          </a:p>
          <a:p>
            <a:pPr>
              <a:buNone/>
            </a:pP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Photography</a:t>
            </a:r>
            <a:endParaRPr lang="en-US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:\2012-05-15 AU Courses\AU Courses 140 - Copy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685800"/>
            <a:ext cx="8188036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0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:\2012-05-15 AU Courses\AU Courses 1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47" y="374073"/>
            <a:ext cx="3300153" cy="273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2012-05-15 AU Courses\AU Courses 14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457200"/>
            <a:ext cx="3546764" cy="264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:\2012-05-15 AU Courses\AU Courses 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05200" cy="257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:\2012-05-15 AU Courses\AU Courses 15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5" y="3657601"/>
            <a:ext cx="3394365" cy="2575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1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2012-05-15 AU Courses\AU Courses 1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1"/>
            <a:ext cx="3962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H:\2012-05-15 AU Courses\AU Courses 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304800"/>
            <a:ext cx="3863837" cy="5964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 descr="H:\2012-05-15 AU Courses\AU Courses 177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3962400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31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>Brain Target Three:  Designing the Learning Experience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Kristen ITC" pitchFamily="66" charset="0"/>
              </a:rPr>
              <a:t>Concept Map</a:t>
            </a:r>
          </a:p>
          <a:p>
            <a:r>
              <a:rPr lang="en-US" dirty="0" smtClean="0">
                <a:latin typeface="Kristen ITC" pitchFamily="66" charset="0"/>
              </a:rPr>
              <a:t>Standards Met: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347432"/>
              </p:ext>
            </p:extLst>
          </p:nvPr>
        </p:nvGraphicFramePr>
        <p:xfrm>
          <a:off x="304800" y="3276600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047"/>
                <a:gridCol w="6571753"/>
              </a:tblGrid>
              <a:tr h="9601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Math</a:t>
                      </a:r>
                      <a:endParaRPr lang="en-US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2.6.A.2.a Read, write, and represent fractions as parts of a single region using symbols or models with denominators of 2, 3, or 4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Science</a:t>
                      </a:r>
                      <a:endParaRPr lang="en-US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2.6.E.2.a. Discuss the importance of </a:t>
                      </a: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physical fitness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 and what it means to each individual.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2.6.F.1.a. Classify foods into groups according to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My Plate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615</Words>
  <Application>Microsoft Office PowerPoint</Application>
  <PresentationFormat>On-screen Show (4:3)</PresentationFormat>
  <Paragraphs>105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Nutrition</vt:lpstr>
      <vt:lpstr>Standards</vt:lpstr>
      <vt:lpstr>Brain Target One: Setting the Emotional Climate for Learning</vt:lpstr>
      <vt:lpstr>Slide 4</vt:lpstr>
      <vt:lpstr>Brain Target Two:  Creating the Physical Learning Environment</vt:lpstr>
      <vt:lpstr>Slide 6</vt:lpstr>
      <vt:lpstr>Slide 7</vt:lpstr>
      <vt:lpstr>Slide 8</vt:lpstr>
      <vt:lpstr>Brain Target Three:  Designing the Learning Experience</vt:lpstr>
      <vt:lpstr>Brain Target Four:  Teaching for Mastery of Skills, Content, and Concepts</vt:lpstr>
      <vt:lpstr>Pretest</vt:lpstr>
      <vt:lpstr>Slide 12</vt:lpstr>
      <vt:lpstr>Brain Target Five:  Teaching for Extension and Application of Knowledge</vt:lpstr>
      <vt:lpstr>Slide 14</vt:lpstr>
      <vt:lpstr>Slide 15</vt:lpstr>
      <vt:lpstr>Slide 16</vt:lpstr>
      <vt:lpstr>Slide 17</vt:lpstr>
      <vt:lpstr>Brain Target Six:  Evaluating Learning</vt:lpstr>
      <vt:lpstr>Slide 19</vt:lpstr>
      <vt:lpstr>Slide 20</vt:lpstr>
      <vt:lpstr>Slide 21</vt:lpstr>
      <vt:lpstr>Slide 22</vt:lpstr>
    </vt:vector>
  </TitlesOfParts>
  <Company>BCPSS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teacher</dc:creator>
  <cp:lastModifiedBy>MRFratangelo</cp:lastModifiedBy>
  <cp:revision>31</cp:revision>
  <dcterms:created xsi:type="dcterms:W3CDTF">2012-05-15T11:26:26Z</dcterms:created>
  <dcterms:modified xsi:type="dcterms:W3CDTF">2012-05-21T19:08:56Z</dcterms:modified>
</cp:coreProperties>
</file>